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72" r:id="rId3"/>
    <p:sldId id="281" r:id="rId4"/>
    <p:sldId id="282" r:id="rId5"/>
    <p:sldId id="283" r:id="rId6"/>
    <p:sldId id="284" r:id="rId7"/>
    <p:sldId id="273" r:id="rId8"/>
    <p:sldId id="274" r:id="rId9"/>
    <p:sldId id="260" r:id="rId10"/>
    <p:sldId id="275" r:id="rId11"/>
    <p:sldId id="276" r:id="rId12"/>
    <p:sldId id="277" r:id="rId13"/>
    <p:sldId id="279" r:id="rId14"/>
    <p:sldId id="269" r:id="rId15"/>
    <p:sldId id="278" r:id="rId16"/>
    <p:sldId id="280" r:id="rId17"/>
    <p:sldId id="261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90"/>
    <p:restoredTop sz="94681"/>
  </p:normalViewPr>
  <p:slideViewPr>
    <p:cSldViewPr snapToGrid="0" snapToObjects="1">
      <p:cViewPr>
        <p:scale>
          <a:sx n="105" d="100"/>
          <a:sy n="105" d="100"/>
        </p:scale>
        <p:origin x="144" y="-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5F9844-CED5-C442-96A8-8E8FD8D7D8CE}" type="datetimeFigureOut">
              <a:rPr kumimoji="1" lang="zh-CN" altLang="en-US" smtClean="0"/>
              <a:t>2017/5/5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782C5-0384-A64A-BD16-8ED50AC630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521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今天跟大家分享下我对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的认识吧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本来是应该分享一些技术方面的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但是</a:t>
            </a:r>
            <a:r>
              <a:rPr kumimoji="1" lang="en-US" altLang="zh-CN" dirty="0" smtClean="0"/>
              <a:t>iOS</a:t>
            </a:r>
            <a:r>
              <a:rPr kumimoji="1" lang="zh-CN" altLang="en-US" dirty="0" smtClean="0"/>
              <a:t>开发就我们两个人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所以分享这个技术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对大家来说是没有意义的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所以选择来分享下 我对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的一些认识吧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这个本来是属于产品经理的分享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但是这几年一直从事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的开发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而且上一单位的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设计我也是全程参与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也是见证了一个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从设计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到上线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到功能的完善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最后到被管理层抛弃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团队解散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这样的一个过程 而且目前我们也是在做题库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的设计到开发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所以我想把我对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的认识分享给大家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也是希望我们的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能走的更远吧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本来我准备的了很多的命题的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比如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教育行业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未来的发展趋势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如何打造一个优秀的</a:t>
            </a:r>
            <a:r>
              <a:rPr kumimoji="1" lang="en-US" altLang="zh-CN" dirty="0" smtClean="0"/>
              <a:t>app,</a:t>
            </a:r>
            <a:r>
              <a:rPr kumimoji="1" lang="zh-CN" altLang="en-US" dirty="0" smtClean="0"/>
              <a:t>一个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应该具备的特点</a:t>
            </a:r>
            <a:r>
              <a:rPr kumimoji="1" lang="en-US" altLang="zh-CN" dirty="0" smtClean="0"/>
              <a:t>. </a:t>
            </a:r>
            <a:r>
              <a:rPr kumimoji="1" lang="zh-CN" altLang="en-US" dirty="0" smtClean="0"/>
              <a:t>教育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的盈利模式的思考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等等吧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后来我意识到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我想的这些明天都太大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每一个都可以拿来当一个学科来讲了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而且我也不是产品经理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这些也不是我该考虑的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也不是我现在的经验所能够回答的了的问题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所以我从实际出发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就谈谈我对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的认识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这个我还是可以简单的发表下我的意见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毕竟我们现在在设计我们的题库项目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当然再设计的时候除了</a:t>
            </a:r>
            <a:r>
              <a:rPr kumimoji="1" lang="en-US" altLang="zh-CN" dirty="0" smtClean="0"/>
              <a:t>copy</a:t>
            </a:r>
            <a:r>
              <a:rPr kumimoji="1" lang="zh-CN" altLang="en-US" dirty="0" smtClean="0"/>
              <a:t>别人优秀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idea,</a:t>
            </a:r>
            <a:r>
              <a:rPr kumimoji="1" lang="zh-CN" altLang="en-US" dirty="0" smtClean="0"/>
              <a:t>也会结合一些我的看法在里面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所有对于题库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的设计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一是我们要按照需求方段老师的要求我们来做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二也要结合我们这些年做过的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的经验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加上我们的看法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来完成这个产品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我想经理让我们一起来设计也是这个目的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大家把最好的主意都用在这个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上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这样我们才能做出一个司考题库里面的 </a:t>
            </a:r>
            <a:r>
              <a:rPr kumimoji="1" lang="en-US" altLang="zh-CN" dirty="0" smtClean="0"/>
              <a:t>number one ,</a:t>
            </a:r>
            <a:r>
              <a:rPr kumimoji="1" lang="zh-CN" altLang="en-US" dirty="0" smtClean="0"/>
              <a:t>并且实现盈利才好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这样我们也是可以申请一部分奖金是吧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所以需要我的分享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可以起到抛砖引玉的左右吧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现在开始我的分享</a:t>
            </a:r>
            <a:r>
              <a:rPr kumimoji="1" lang="en-US" altLang="zh-CN" dirty="0" smtClean="0"/>
              <a:t>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782C5-0384-A64A-BD16-8ED50AC630B3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8254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782C5-0384-A64A-BD16-8ED50AC630B3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8738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2DB48-532F-2547-92C4-32B9480C8FF8}" type="datetimeFigureOut">
              <a:rPr kumimoji="1" lang="zh-CN" altLang="en-US" smtClean="0"/>
              <a:t>2017/5/5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97B6A-86B9-3D41-B01B-B6A5201E791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9006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2DB48-532F-2547-92C4-32B9480C8FF8}" type="datetimeFigureOut">
              <a:rPr kumimoji="1" lang="zh-CN" altLang="en-US" smtClean="0"/>
              <a:t>2017/5/5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97B6A-86B9-3D41-B01B-B6A5201E791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194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2DB48-532F-2547-92C4-32B9480C8FF8}" type="datetimeFigureOut">
              <a:rPr kumimoji="1" lang="zh-CN" altLang="en-US" smtClean="0"/>
              <a:t>2017/5/5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97B6A-86B9-3D41-B01B-B6A5201E791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9640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2DB48-532F-2547-92C4-32B9480C8FF8}" type="datetimeFigureOut">
              <a:rPr kumimoji="1" lang="zh-CN" altLang="en-US" smtClean="0"/>
              <a:t>2017/5/5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97B6A-86B9-3D41-B01B-B6A5201E791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5846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2DB48-532F-2547-92C4-32B9480C8FF8}" type="datetimeFigureOut">
              <a:rPr kumimoji="1" lang="zh-CN" altLang="en-US" smtClean="0"/>
              <a:t>2017/5/5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97B6A-86B9-3D41-B01B-B6A5201E791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5204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2DB48-532F-2547-92C4-32B9480C8FF8}" type="datetimeFigureOut">
              <a:rPr kumimoji="1" lang="zh-CN" altLang="en-US" smtClean="0"/>
              <a:t>2017/5/5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97B6A-86B9-3D41-B01B-B6A5201E791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8254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2DB48-532F-2547-92C4-32B9480C8FF8}" type="datetimeFigureOut">
              <a:rPr kumimoji="1" lang="zh-CN" altLang="en-US" smtClean="0"/>
              <a:t>2017/5/5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97B6A-86B9-3D41-B01B-B6A5201E791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8519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2DB48-532F-2547-92C4-32B9480C8FF8}" type="datetimeFigureOut">
              <a:rPr kumimoji="1" lang="zh-CN" altLang="en-US" smtClean="0"/>
              <a:t>2017/5/5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97B6A-86B9-3D41-B01B-B6A5201E791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4974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2DB48-532F-2547-92C4-32B9480C8FF8}" type="datetimeFigureOut">
              <a:rPr kumimoji="1" lang="zh-CN" altLang="en-US" smtClean="0"/>
              <a:t>2017/5/5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97B6A-86B9-3D41-B01B-B6A5201E791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1417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2DB48-532F-2547-92C4-32B9480C8FF8}" type="datetimeFigureOut">
              <a:rPr kumimoji="1" lang="zh-CN" altLang="en-US" smtClean="0"/>
              <a:t>2017/5/5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97B6A-86B9-3D41-B01B-B6A5201E791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4258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2DB48-532F-2547-92C4-32B9480C8FF8}" type="datetimeFigureOut">
              <a:rPr kumimoji="1" lang="zh-CN" altLang="en-US" smtClean="0"/>
              <a:t>2017/5/5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97B6A-86B9-3D41-B01B-B6A5201E791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0624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2DB48-532F-2547-92C4-32B9480C8FF8}" type="datetimeFigureOut">
              <a:rPr kumimoji="1" lang="zh-CN" altLang="en-US" smtClean="0"/>
              <a:t>2017/5/5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97B6A-86B9-3D41-B01B-B6A5201E791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921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jiemodui.com/N/10291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66192" y="121920"/>
            <a:ext cx="8971721" cy="752723"/>
          </a:xfrm>
        </p:spPr>
        <p:txBody>
          <a:bodyPr>
            <a:normAutofit/>
          </a:bodyPr>
          <a:lstStyle/>
          <a:p>
            <a:r>
              <a:rPr kumimoji="1" lang="zh-CN" altLang="en-US" sz="4000" dirty="0" smtClean="0"/>
              <a:t>我的准备</a:t>
            </a:r>
            <a:endParaRPr kumimoji="1" lang="zh-CN" altLang="en-US" sz="4000" dirty="0"/>
          </a:p>
        </p:txBody>
      </p:sp>
      <p:sp>
        <p:nvSpPr>
          <p:cNvPr id="3" name="矩形 2"/>
          <p:cNvSpPr/>
          <p:nvPr/>
        </p:nvSpPr>
        <p:spPr>
          <a:xfrm>
            <a:off x="912236" y="1826352"/>
            <a:ext cx="3105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教育行业app未来的发展趋势</a:t>
            </a:r>
          </a:p>
        </p:txBody>
      </p:sp>
      <p:sp>
        <p:nvSpPr>
          <p:cNvPr id="4" name="矩形 3"/>
          <p:cNvSpPr/>
          <p:nvPr/>
        </p:nvSpPr>
        <p:spPr>
          <a:xfrm>
            <a:off x="2464904" y="2778061"/>
            <a:ext cx="2643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如何打造一个优秀的app</a:t>
            </a:r>
          </a:p>
        </p:txBody>
      </p:sp>
      <p:sp>
        <p:nvSpPr>
          <p:cNvPr id="5" name="矩形 4"/>
          <p:cNvSpPr/>
          <p:nvPr/>
        </p:nvSpPr>
        <p:spPr>
          <a:xfrm>
            <a:off x="4919938" y="3729770"/>
            <a:ext cx="2643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一个app应该具备的特点</a:t>
            </a:r>
          </a:p>
        </p:txBody>
      </p:sp>
      <p:sp>
        <p:nvSpPr>
          <p:cNvPr id="6" name="矩形 5"/>
          <p:cNvSpPr/>
          <p:nvPr/>
        </p:nvSpPr>
        <p:spPr>
          <a:xfrm>
            <a:off x="6522550" y="4821343"/>
            <a:ext cx="2937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 教育app的盈利模式的思考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629440" y="556591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is-IS" altLang="zh-CN" smtClean="0"/>
              <a:t>……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966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53568" y="1524000"/>
            <a:ext cx="108251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产品简洁，用户使用方便，页面优美，功能易用。</a:t>
            </a:r>
            <a:endParaRPr kumimoji="1" lang="en-US" altLang="zh-CN" dirty="0" smtClean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在线教育，抓住了主要的职称考试为主的用户群体。</a:t>
            </a:r>
            <a:endParaRPr kumimoji="1" lang="en-US" altLang="zh-CN" dirty="0" smtClean="0"/>
          </a:p>
          <a:p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内容为王，</a:t>
            </a:r>
            <a:endParaRPr kumimoji="1" lang="en-US" altLang="zh-CN" dirty="0"/>
          </a:p>
          <a:p>
            <a:r>
              <a:rPr kumimoji="1" lang="en-US" altLang="zh-CN" dirty="0" smtClean="0"/>
              <a:t>4.</a:t>
            </a:r>
            <a:r>
              <a:rPr lang="zh-CN" altLang="en-US" b="1" dirty="0"/>
              <a:t>专注细分市场才是</a:t>
            </a:r>
            <a:r>
              <a:rPr lang="zh-CN" altLang="en-US" b="1" dirty="0" smtClean="0"/>
              <a:t>王道（所以分解为不同类型的</a:t>
            </a:r>
            <a:r>
              <a:rPr lang="en-US" altLang="zh-CN" b="1" dirty="0" smtClean="0"/>
              <a:t>app</a:t>
            </a:r>
            <a:endParaRPr lang="en-US" altLang="zh-CN" b="1" dirty="0"/>
          </a:p>
          <a:p>
            <a:r>
              <a:rPr kumimoji="1" lang="en-US" altLang="zh-CN" b="1" dirty="0" smtClean="0"/>
              <a:t>5.</a:t>
            </a:r>
            <a:r>
              <a:rPr lang="zh-CN" altLang="en-US" b="1" dirty="0"/>
              <a:t> “小而精”胜于“大而全</a:t>
            </a:r>
            <a:r>
              <a:rPr lang="zh-CN" altLang="en-US" b="1" dirty="0" smtClean="0"/>
              <a:t>”（</a:t>
            </a:r>
            <a:r>
              <a:rPr lang="en-US" altLang="zh-CN" b="1" dirty="0">
                <a:hlinkClick r:id="rId2"/>
              </a:rPr>
              <a:t>http://www.jiemodui.com/N/10291.html</a:t>
            </a:r>
            <a:r>
              <a:rPr lang="zh-CN" altLang="en-US" b="1" dirty="0" smtClean="0"/>
              <a:t>）</a:t>
            </a:r>
            <a:endParaRPr lang="en-US" altLang="zh-CN" b="1" dirty="0" smtClean="0"/>
          </a:p>
          <a:p>
            <a:r>
              <a:rPr kumimoji="1" lang="en-US" altLang="zh-CN" b="1" dirty="0" smtClean="0"/>
              <a:t>6.</a:t>
            </a:r>
            <a:r>
              <a:rPr lang="zh-CN" altLang="en-US" dirty="0"/>
              <a:t>教育首先是服务，而不是简单买一个产品；其次，教育是一种特殊的服务，复杂而重要的服务，对人（名师）的依赖性很强，根本没有办法做到统一质量控制。这些导致教育消费，是一个复杂消费，在消费决策时，金钱之外的因素影响非常大</a:t>
            </a:r>
            <a:r>
              <a:rPr lang="zh-CN" altLang="en-US" dirty="0" smtClean="0"/>
              <a:t>。（</a:t>
            </a:r>
            <a:r>
              <a:rPr lang="de-DE" altLang="zh-CN" dirty="0"/>
              <a:t>http://</a:t>
            </a:r>
            <a:r>
              <a:rPr lang="de-DE" altLang="zh-CN" dirty="0" err="1"/>
              <a:t>tech.hexun.com</a:t>
            </a:r>
            <a:r>
              <a:rPr lang="de-DE" altLang="zh-CN" dirty="0"/>
              <a:t>/2014-12-05/171118962.html</a:t>
            </a:r>
            <a:r>
              <a:rPr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755136" y="451105"/>
            <a:ext cx="1560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smtClean="0"/>
              <a:t>总结</a:t>
            </a:r>
            <a:endParaRPr kumimoji="1" lang="zh-CN" altLang="en-US" sz="3200"/>
          </a:p>
        </p:txBody>
      </p:sp>
    </p:spTree>
    <p:extLst>
      <p:ext uri="{BB962C8B-B14F-4D97-AF65-F5344CB8AC3E}">
        <p14:creationId xmlns:p14="http://schemas.microsoft.com/office/powerpoint/2010/main" val="68159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12808" y="976622"/>
            <a:ext cx="74213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 smtClean="0">
                <a:solidFill>
                  <a:srgbClr val="643820"/>
                </a:solidFill>
                <a:latin typeface="PingFangSC-Regular" charset="-122"/>
                <a:ea typeface="PingFangSC-Regular" charset="-122"/>
              </a:rPr>
              <a:t>第三部分 优秀</a:t>
            </a:r>
            <a:r>
              <a:rPr lang="zh-CN" altLang="en-US" sz="3200" dirty="0">
                <a:solidFill>
                  <a:srgbClr val="643820"/>
                </a:solidFill>
                <a:latin typeface="PingFangSC-Regular" charset="-122"/>
                <a:ea typeface="PingFangSC-Regular" charset="-122"/>
              </a:rPr>
              <a:t>的产品必有他的坚持</a:t>
            </a:r>
            <a:endParaRPr lang="zh-CN" altLang="en-US" sz="3200" dirty="0"/>
          </a:p>
        </p:txBody>
      </p:sp>
      <p:sp>
        <p:nvSpPr>
          <p:cNvPr id="6" name="文本框 5"/>
          <p:cNvSpPr txBox="1"/>
          <p:nvPr/>
        </p:nvSpPr>
        <p:spPr>
          <a:xfrm>
            <a:off x="1938528" y="303580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坚持产品最初的目的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938528" y="4231886"/>
            <a:ext cx="3929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迎合了所有的用户</a:t>
            </a:r>
            <a:r>
              <a:rPr kumimoji="1" lang="en-US" altLang="zh-CN" dirty="0"/>
              <a:t>,</a:t>
            </a:r>
            <a:r>
              <a:rPr kumimoji="1" lang="zh-CN" altLang="en-US" dirty="0"/>
              <a:t>那么就没有了特点</a:t>
            </a:r>
            <a:endParaRPr kumimoji="1" lang="en-US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1938528" y="5449824"/>
            <a:ext cx="4984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我们想的是一部分人的需求还是一群人的需求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343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706" y="0"/>
            <a:ext cx="10110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7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097" y="0"/>
            <a:ext cx="100898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0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5292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err="1" smtClean="0"/>
              <a:t>Swot</a:t>
            </a:r>
            <a:r>
              <a:rPr kumimoji="1" lang="zh-CN" altLang="en-US" dirty="0" smtClean="0"/>
              <a:t>分析</a:t>
            </a:r>
            <a:r>
              <a:rPr kumimoji="1" lang="en-US" altLang="zh-CN" dirty="0" smtClean="0"/>
              <a:t>: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511808" y="17312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优势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717791" y="17312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劣</a:t>
            </a:r>
            <a:r>
              <a:rPr lang="zh-CN" altLang="en-US" dirty="0" smtClean="0"/>
              <a:t>势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584960" y="412089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机会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717792" y="42062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挑战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243584" y="2292096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师资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丰富的内容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243584" y="291388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大量的用户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线下班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353312" y="4754880"/>
            <a:ext cx="4852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现在题库市场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还没有出现一个特别完美的方案</a:t>
            </a:r>
            <a:endParaRPr kumimoji="1" lang="en-US" altLang="zh-CN" dirty="0" smtClean="0"/>
          </a:p>
          <a:p>
            <a:r>
              <a:rPr kumimoji="1" lang="zh-CN" altLang="en-US" dirty="0" smtClean="0"/>
              <a:t>教育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的兴起</a:t>
            </a:r>
            <a:endParaRPr kumimoji="1"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6912864" y="477926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能否做到完美</a:t>
            </a:r>
            <a:endParaRPr kumimoji="1" lang="en-US" altLang="zh-CN" dirty="0" smtClean="0"/>
          </a:p>
          <a:p>
            <a:r>
              <a:rPr kumimoji="1" lang="zh-CN" altLang="en-US" dirty="0" smtClean="0"/>
              <a:t>如何盈利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12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820124" y="659630"/>
            <a:ext cx="78181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643820"/>
                </a:solidFill>
                <a:latin typeface="PingFangSC-Regular" charset="-122"/>
                <a:ea typeface="PingFangSC-Regular" charset="-122"/>
              </a:rPr>
              <a:t>第四部分</a:t>
            </a:r>
            <a:r>
              <a:rPr lang="zh-CN" altLang="en-US" sz="3200" dirty="0">
                <a:solidFill>
                  <a:srgbClr val="64382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zh-CN" altLang="en-US" sz="3200" dirty="0">
                <a:solidFill>
                  <a:srgbClr val="643820"/>
                </a:solidFill>
                <a:latin typeface="PingFangSC-Regular" charset="-122"/>
                <a:ea typeface="PingFangSC-Regular" charset="-122"/>
              </a:rPr>
              <a:t>我们的题库要以何种姿态走下去</a:t>
            </a:r>
            <a:endParaRPr lang="zh-CN" altLang="en-US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1536192" y="1840992"/>
            <a:ext cx="7536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 参加司考的人的手机里面要保留住我们的</a:t>
            </a:r>
            <a:r>
              <a:rPr kumimoji="1" lang="en-US" altLang="zh-CN" dirty="0" smtClean="0"/>
              <a:t>app,</a:t>
            </a:r>
            <a:r>
              <a:rPr kumimoji="1" lang="zh-CN" altLang="en-US" dirty="0" smtClean="0"/>
              <a:t>技术上不求有功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但求无过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536192" y="3012389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 丰富内容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实现盈利</a:t>
            </a:r>
            <a:r>
              <a:rPr kumimoji="1" lang="en-US" altLang="zh-CN" dirty="0" smtClean="0"/>
              <a:t>.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536192" y="2437579"/>
            <a:ext cx="4857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 只伴随参加司考的用户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通过了随时删除应用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96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2523744"/>
            <a:ext cx="11594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smtClean="0"/>
              <a:t>谢谢</a:t>
            </a:r>
            <a:r>
              <a:rPr kumimoji="1" lang="en-US" altLang="zh-CN" sz="3200" dirty="0" smtClean="0"/>
              <a:t>!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9918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教育行业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未来的思考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https://</a:t>
            </a:r>
            <a:r>
              <a:rPr kumimoji="1" lang="en-US" altLang="zh-CN" dirty="0" err="1" smtClean="0"/>
              <a:t>wenku.baidu.com</a:t>
            </a:r>
            <a:r>
              <a:rPr kumimoji="1" lang="en-US" altLang="zh-CN" dirty="0" smtClean="0"/>
              <a:t>/view/bdd06fab1eb91a37f0115c5c.html?from=search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948070" y="5075583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教育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 的分析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4225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32182" y="725697"/>
            <a:ext cx="10515600" cy="822688"/>
          </a:xfrm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4400" b="1" dirty="0" smtClean="0">
                <a:solidFill>
                  <a:schemeClr val="accent1">
                    <a:lumMod val="75000"/>
                  </a:schemeClr>
                </a:solidFill>
              </a:rPr>
              <a:t>APP</a:t>
            </a:r>
            <a:r>
              <a:rPr kumimoji="1" lang="zh-CN" altLang="en-US" sz="4400" b="1" dirty="0" smtClean="0">
                <a:solidFill>
                  <a:schemeClr val="accent1">
                    <a:lumMod val="75000"/>
                  </a:schemeClr>
                </a:solidFill>
              </a:rPr>
              <a:t>已死</a:t>
            </a:r>
            <a:r>
              <a:rPr kumimoji="1" lang="en-US" altLang="zh-CN" sz="4400" b="1" dirty="0" smtClean="0">
                <a:solidFill>
                  <a:schemeClr val="accent1">
                    <a:lumMod val="75000"/>
                  </a:schemeClr>
                </a:solidFill>
              </a:rPr>
              <a:t>,</a:t>
            </a:r>
            <a:r>
              <a:rPr kumimoji="1" lang="zh-CN" altLang="en-US" sz="4400" b="1" dirty="0" smtClean="0">
                <a:solidFill>
                  <a:schemeClr val="accent1">
                    <a:lumMod val="75000"/>
                  </a:schemeClr>
                </a:solidFill>
              </a:rPr>
              <a:t>服务永生</a:t>
            </a:r>
            <a:endParaRPr kumimoji="1" lang="zh-CN" altLang="en-U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933720" y="1736036"/>
            <a:ext cx="2114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Verdana" charset="0"/>
              </a:rPr>
              <a:t>王斌</a:t>
            </a:r>
            <a:r>
              <a:rPr lang="en-US" altLang="zh-CN" dirty="0">
                <a:solidFill>
                  <a:prstClr val="black"/>
                </a:solidFill>
                <a:latin typeface="Verdana" charset="0"/>
              </a:rPr>
              <a:t>,</a:t>
            </a:r>
            <a:r>
              <a:rPr lang="zh-CN" altLang="en-US" dirty="0">
                <a:solidFill>
                  <a:prstClr val="black"/>
                </a:solidFill>
                <a:latin typeface="Verdana" charset="0"/>
              </a:rPr>
              <a:t>笔名磐石之心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9048401" y="1736036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Verdana" charset="0"/>
              </a:rPr>
              <a:t>移动互联网资深顾问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497497" y="2305878"/>
            <a:ext cx="1789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提到了几个</a:t>
            </a:r>
            <a:r>
              <a:rPr kumimoji="1" lang="zh-CN" altLang="en-US" dirty="0" smtClean="0"/>
              <a:t>案例</a:t>
            </a:r>
            <a:r>
              <a:rPr kumimoji="1" lang="en-US" altLang="zh-CN" dirty="0" smtClean="0"/>
              <a:t>: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392019" y="400215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雕爷的案例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846320" y="343814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面膜微商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3383280" y="29992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小米</a:t>
            </a:r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412480" y="449884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优衣库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895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55904" y="2865120"/>
            <a:ext cx="90464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262626"/>
                </a:solidFill>
                <a:latin typeface="ArialMT" charset="0"/>
              </a:rPr>
              <a:t>有人</a:t>
            </a:r>
            <a:r>
              <a:rPr lang="zh-CN" altLang="en-US" sz="2400" dirty="0">
                <a:solidFill>
                  <a:srgbClr val="262626"/>
                </a:solidFill>
                <a:latin typeface="ArialMT" charset="0"/>
              </a:rPr>
              <a:t>说，雷军会互联网炒作。其实大错特错，我在</a:t>
            </a:r>
            <a:r>
              <a:rPr lang="en-US" altLang="zh-CN" sz="2400" dirty="0">
                <a:solidFill>
                  <a:srgbClr val="262626"/>
                </a:solidFill>
                <a:latin typeface="ArialMT" charset="0"/>
              </a:rPr>
              <a:t>《</a:t>
            </a:r>
            <a:r>
              <a:rPr lang="zh-CN" altLang="en-US" sz="2400" dirty="0">
                <a:solidFill>
                  <a:srgbClr val="262626"/>
                </a:solidFill>
                <a:latin typeface="ArialMT" charset="0"/>
              </a:rPr>
              <a:t>解密小米</a:t>
            </a:r>
            <a:r>
              <a:rPr lang="en-US" altLang="zh-CN" sz="2400" dirty="0">
                <a:solidFill>
                  <a:srgbClr val="262626"/>
                </a:solidFill>
                <a:latin typeface="ArialMT" charset="0"/>
              </a:rPr>
              <a:t>-</a:t>
            </a:r>
            <a:r>
              <a:rPr lang="zh-CN" altLang="en-US" sz="2400" dirty="0">
                <a:solidFill>
                  <a:srgbClr val="262626"/>
                </a:solidFill>
                <a:latin typeface="ArialMT" charset="0"/>
              </a:rPr>
              <a:t>互联网思维下的商业奇迹</a:t>
            </a:r>
            <a:r>
              <a:rPr lang="en-US" altLang="zh-CN" sz="2400" dirty="0">
                <a:solidFill>
                  <a:srgbClr val="262626"/>
                </a:solidFill>
                <a:latin typeface="ArialMT" charset="0"/>
              </a:rPr>
              <a:t>》</a:t>
            </a:r>
            <a:r>
              <a:rPr lang="zh-CN" altLang="en-US" sz="2400" dirty="0">
                <a:solidFill>
                  <a:srgbClr val="262626"/>
                </a:solidFill>
                <a:latin typeface="ArialMT" charset="0"/>
              </a:rPr>
              <a:t>一书中详细的分析了成功的原因，</a:t>
            </a:r>
            <a:r>
              <a:rPr lang="zh-CN" altLang="en-US" sz="2400" dirty="0">
                <a:solidFill>
                  <a:srgbClr val="00B0F0"/>
                </a:solidFill>
                <a:latin typeface="ArialMT" charset="0"/>
              </a:rPr>
              <a:t>顺势、定位、营销、最高性价比</a:t>
            </a:r>
            <a:r>
              <a:rPr lang="zh-CN" altLang="en-US" sz="2400" dirty="0">
                <a:solidFill>
                  <a:srgbClr val="262626"/>
                </a:solidFill>
                <a:latin typeface="ArialMT" charset="0"/>
              </a:rPr>
              <a:t>，这其实根本没有秘籍，小米仍然是一步步的用心做产品，做服务，并没有以次充好。</a:t>
            </a:r>
            <a:endParaRPr lang="zh-CN" altLang="en-US" sz="2400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zh-CN" altLang="en-US" dirty="0" smtClean="0"/>
              <a:t>小米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144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21792" y="3096768"/>
            <a:ext cx="969264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262626"/>
                </a:solidFill>
                <a:latin typeface="ArialMT" charset="0"/>
              </a:rPr>
              <a:t>面膜微商缘何被人诟病？经常有人加你微信、陌陌、</a:t>
            </a:r>
            <a:r>
              <a:rPr lang="en-US" altLang="zh-CN" sz="2400" dirty="0">
                <a:solidFill>
                  <a:srgbClr val="262626"/>
                </a:solidFill>
                <a:latin typeface="ArialMT" charset="0"/>
              </a:rPr>
              <a:t>QQ</a:t>
            </a:r>
            <a:r>
              <a:rPr lang="zh-CN" altLang="en-US" sz="2400" dirty="0">
                <a:solidFill>
                  <a:srgbClr val="262626"/>
                </a:solidFill>
                <a:latin typeface="ArialMT" charset="0"/>
              </a:rPr>
              <a:t>，然后告诉你做微商卖面膜吧，绝对赚钱。结果发现面膜微商就是一种典型的传销，处于最顶层的大代理商将面膜发送到第二级代理商，第二级再发货到下一级。由于移动社交普及后网民太多，处于最底层的普通网民也想找代理将手里的面膜卖出去，结果就出现了在朋友圈疯狂发广告的恶性骚扰现象，而面膜烂在自己手里，自己都不敢用。每个人手里有</a:t>
            </a:r>
            <a:r>
              <a:rPr lang="en-US" altLang="zh-CN" sz="2400" dirty="0">
                <a:solidFill>
                  <a:srgbClr val="262626"/>
                </a:solidFill>
                <a:latin typeface="ArialMT" charset="0"/>
              </a:rPr>
              <a:t>100</a:t>
            </a:r>
            <a:r>
              <a:rPr lang="zh-CN" altLang="en-US" sz="2400" dirty="0">
                <a:solidFill>
                  <a:srgbClr val="262626"/>
                </a:solidFill>
                <a:latin typeface="ArialMT" charset="0"/>
              </a:rPr>
              <a:t>张，这看似不多，</a:t>
            </a:r>
            <a:r>
              <a:rPr lang="en-US" altLang="zh-CN" sz="2400" dirty="0">
                <a:solidFill>
                  <a:srgbClr val="262626"/>
                </a:solidFill>
                <a:latin typeface="ArialMT" charset="0"/>
              </a:rPr>
              <a:t>1000</a:t>
            </a:r>
            <a:r>
              <a:rPr lang="zh-CN" altLang="en-US" sz="2400" dirty="0">
                <a:solidFill>
                  <a:srgbClr val="262626"/>
                </a:solidFill>
                <a:latin typeface="ArialMT" charset="0"/>
              </a:rPr>
              <a:t>，</a:t>
            </a:r>
            <a:r>
              <a:rPr lang="en-US" altLang="zh-CN" sz="2400" dirty="0">
                <a:solidFill>
                  <a:srgbClr val="262626"/>
                </a:solidFill>
                <a:latin typeface="ArialMT" charset="0"/>
              </a:rPr>
              <a:t>10000</a:t>
            </a:r>
            <a:r>
              <a:rPr lang="zh-CN" altLang="en-US" sz="2400" dirty="0">
                <a:solidFill>
                  <a:srgbClr val="262626"/>
                </a:solidFill>
                <a:latin typeface="ArialMT" charset="0"/>
              </a:rPr>
              <a:t>个人手里就存了数十万，数百万张，于是最大的代理商赚钱了，面膜都扔进了垃圾桶</a:t>
            </a:r>
            <a:endParaRPr lang="zh-CN" altLang="en-US" sz="2400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zh-CN" altLang="en-US" dirty="0" smtClean="0"/>
              <a:t>微商面膜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058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77824" y="2279904"/>
            <a:ext cx="952195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262626"/>
                </a:solidFill>
                <a:latin typeface="ArialMT" charset="0"/>
              </a:rPr>
              <a:t>知名的雕爷做了精油、牛腩饭，又开始做美甲，据说获得大笔融资。那么雕爷的模式能持久么？显然也是不可行的，原因与微商一样，他只打造了一个看似先进的模式，而其本质所提供的商品和服务并不具有颠覆性和竞争力。牛腩饭</a:t>
            </a:r>
            <a:r>
              <a:rPr lang="en-US" altLang="zh-CN" sz="2400" dirty="0">
                <a:solidFill>
                  <a:srgbClr val="262626"/>
                </a:solidFill>
                <a:latin typeface="ArialMT" charset="0"/>
              </a:rPr>
              <a:t>200</a:t>
            </a:r>
            <a:r>
              <a:rPr lang="zh-CN" altLang="en-US" sz="2400" dirty="0">
                <a:solidFill>
                  <a:srgbClr val="262626"/>
                </a:solidFill>
                <a:latin typeface="ArialMT" charset="0"/>
              </a:rPr>
              <a:t>多元一份，所有去吃牛腩饭的人是为了参观如何用互联网思维做饭店，然后不会去第二次。雕爷不靠牛腩饭赚钱，靠的是以牛腩饭为典型案例去做互联网思维的培训盈利。</a:t>
            </a:r>
          </a:p>
          <a:p>
            <a:r>
              <a:rPr lang="zh-CN" altLang="en-US" sz="2400" dirty="0">
                <a:solidFill>
                  <a:srgbClr val="262626"/>
                </a:solidFill>
                <a:latin typeface="ArialMT" charset="0"/>
              </a:rPr>
              <a:t>当互联网思维变得不再神秘，人人都知道是个包装出来的骗局后，牛腩饭馆自然倒闭。显然他违背了饭馆的初衷那就是</a:t>
            </a:r>
            <a:r>
              <a:rPr lang="en-US" altLang="zh-CN" sz="2400" dirty="0">
                <a:solidFill>
                  <a:srgbClr val="262626"/>
                </a:solidFill>
                <a:latin typeface="ArialMT" charset="0"/>
              </a:rPr>
              <a:t>:</a:t>
            </a:r>
            <a:r>
              <a:rPr lang="zh-CN" altLang="en-US" sz="2400" dirty="0">
                <a:solidFill>
                  <a:srgbClr val="262626"/>
                </a:solidFill>
                <a:latin typeface="ArialMT" charset="0"/>
              </a:rPr>
              <a:t>味道鲜美，价格合理，从而吸引更多的回头客进店消费。</a:t>
            </a:r>
            <a:endParaRPr lang="zh-CN" altLang="en-US" sz="2400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zh-CN" altLang="en-US" dirty="0" smtClean="0"/>
              <a:t>雕爷</a:t>
            </a:r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816918" y="1615964"/>
            <a:ext cx="2093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 孟醒，漂网董事长</a:t>
            </a:r>
          </a:p>
        </p:txBody>
      </p:sp>
    </p:spTree>
    <p:extLst>
      <p:ext uri="{BB962C8B-B14F-4D97-AF65-F5344CB8AC3E}">
        <p14:creationId xmlns:p14="http://schemas.microsoft.com/office/powerpoint/2010/main" val="70240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优衣库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优衣库为何线上线下一个价</a:t>
            </a:r>
            <a:r>
              <a:rPr lang="en-US" altLang="zh-CN" dirty="0"/>
              <a:t>?</a:t>
            </a:r>
            <a:r>
              <a:rPr lang="zh-CN" altLang="en-US" dirty="0"/>
              <a:t>优衣库，这家全球知名服装品牌以研发舒适服装著称，而在电商的冲击下，优衣库的线下店铺仍然火爆，线上却从不打折。究其根本原因在于，优衣库认识到其品牌定位不在于廉价，其品质的</a:t>
            </a:r>
            <a:r>
              <a:rPr lang="zh-CN" altLang="en-US" dirty="0">
                <a:solidFill>
                  <a:srgbClr val="00B0F0"/>
                </a:solidFill>
              </a:rPr>
              <a:t>定位</a:t>
            </a:r>
            <a:r>
              <a:rPr lang="zh-CN" altLang="en-US" dirty="0"/>
              <a:t>在于舒适，需要不断地投入研发力量，做好面料和衣服。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41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rgbClr val="535353"/>
                </a:solidFill>
                <a:latin typeface="Verdana" charset="0"/>
              </a:rPr>
              <a:t>商业的本质永远都不会改变，互联网只是一种工具，仅此而已。马云在世界互联网大会上说</a:t>
            </a:r>
            <a:r>
              <a:rPr lang="en-US" altLang="zh-CN" sz="3600" dirty="0">
                <a:solidFill>
                  <a:srgbClr val="535353"/>
                </a:solidFill>
                <a:latin typeface="Verdana" charset="0"/>
              </a:rPr>
              <a:t>: </a:t>
            </a:r>
            <a:r>
              <a:rPr lang="zh-CN" altLang="en-US" sz="3600" dirty="0">
                <a:solidFill>
                  <a:srgbClr val="535353"/>
                </a:solidFill>
                <a:latin typeface="Verdana" charset="0"/>
              </a:rPr>
              <a:t>你做任何事情，客户首先要赢，第二个</a:t>
            </a:r>
            <a:r>
              <a:rPr lang="en-US" altLang="zh-CN" sz="3600" dirty="0">
                <a:solidFill>
                  <a:srgbClr val="535353"/>
                </a:solidFill>
                <a:latin typeface="Verdana" charset="0"/>
              </a:rPr>
              <a:t>Win</a:t>
            </a:r>
            <a:r>
              <a:rPr lang="zh-CN" altLang="en-US" sz="3600" dirty="0">
                <a:solidFill>
                  <a:srgbClr val="535353"/>
                </a:solidFill>
                <a:latin typeface="Verdana" charset="0"/>
              </a:rPr>
              <a:t>，合作伙伴一定要赢，第三你要赢。</a:t>
            </a:r>
            <a:r>
              <a:rPr lang="en-US" altLang="zh-CN" sz="3600" dirty="0">
                <a:solidFill>
                  <a:srgbClr val="535353"/>
                </a:solidFill>
                <a:latin typeface="Verdana" charset="0"/>
              </a:rPr>
              <a:t>IT</a:t>
            </a:r>
            <a:r>
              <a:rPr lang="zh-CN" altLang="en-US" sz="3600" dirty="0">
                <a:solidFill>
                  <a:srgbClr val="535353"/>
                </a:solidFill>
                <a:latin typeface="Verdana" charset="0"/>
              </a:rPr>
              <a:t>技术和</a:t>
            </a:r>
            <a:r>
              <a:rPr lang="en-US" altLang="zh-CN" sz="3600" dirty="0">
                <a:solidFill>
                  <a:srgbClr val="535353"/>
                </a:solidFill>
                <a:latin typeface="Verdana" charset="0"/>
              </a:rPr>
              <a:t>Data</a:t>
            </a:r>
            <a:r>
              <a:rPr lang="zh-CN" altLang="en-US" sz="3600" dirty="0">
                <a:solidFill>
                  <a:srgbClr val="535353"/>
                </a:solidFill>
                <a:latin typeface="Verdana" charset="0"/>
              </a:rPr>
              <a:t>技术是有巨大的差异，</a:t>
            </a:r>
            <a:r>
              <a:rPr lang="en-US" altLang="zh-CN" sz="3600" dirty="0">
                <a:solidFill>
                  <a:srgbClr val="535353"/>
                </a:solidFill>
                <a:latin typeface="Verdana" charset="0"/>
              </a:rPr>
              <a:t>Data</a:t>
            </a:r>
            <a:r>
              <a:rPr lang="zh-CN" altLang="en-US" sz="3600" dirty="0">
                <a:solidFill>
                  <a:srgbClr val="535353"/>
                </a:solidFill>
                <a:latin typeface="Verdana" charset="0"/>
              </a:rPr>
              <a:t>技术的核心，也就是互联网这一世纪最了不起的东西，利他主义。</a:t>
            </a:r>
          </a:p>
          <a:p>
            <a:r>
              <a:rPr lang="zh-CN" altLang="en-US" sz="3600" dirty="0">
                <a:solidFill>
                  <a:srgbClr val="00B0F0"/>
                </a:solidFill>
                <a:latin typeface="Verdana" charset="0"/>
              </a:rPr>
              <a:t>客户要赢、利他，其实是最朴素的商业之道，也是商业的本质；简单讲，就是不要以为别人都是傻子，不要耍小聪明给用户、客户下互联网的迷魂药。</a:t>
            </a:r>
            <a:r>
              <a:rPr lang="zh-CN" altLang="en-US" sz="3600" dirty="0">
                <a:solidFill>
                  <a:srgbClr val="535353"/>
                </a:solidFill>
                <a:latin typeface="Verdana" charset="0"/>
              </a:rPr>
              <a:t>任正非说，别管什么互联网思维，你做的汽车首先要是汽车，轮子首先要是轮子。一切都会回归本质，在浮躁的互联网与传统产业融合时代，创业者和企业不要失去本心，否则互联网就是毒药。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63108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53999" y="322133"/>
            <a:ext cx="84000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 smtClean="0">
                <a:solidFill>
                  <a:srgbClr val="643820"/>
                </a:solidFill>
                <a:latin typeface="PingFangSC-Regular" charset="-122"/>
                <a:ea typeface="PingFangSC-Regular" charset="-122"/>
              </a:rPr>
              <a:t>第二部分粉笔</a:t>
            </a:r>
            <a:r>
              <a:rPr lang="zh-CN" altLang="en-US" sz="4000" dirty="0">
                <a:solidFill>
                  <a:srgbClr val="643820"/>
                </a:solidFill>
                <a:latin typeface="PingFangSC-Regular" charset="-122"/>
                <a:ea typeface="PingFangSC-Regular" charset="-122"/>
              </a:rPr>
              <a:t>为啥业界评价比较好</a:t>
            </a:r>
            <a:endParaRPr lang="zh-CN" altLang="en-US" sz="4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587" y="2438651"/>
            <a:ext cx="1962802" cy="34839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388" y="2438651"/>
            <a:ext cx="1962803" cy="348397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314" y="2438651"/>
            <a:ext cx="1962802" cy="348397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010" y="2438651"/>
            <a:ext cx="1962803" cy="348397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09" y="2438651"/>
            <a:ext cx="1962803" cy="34839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363" y="2438650"/>
            <a:ext cx="1962803" cy="348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8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97719" y="316992"/>
            <a:ext cx="35722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 smtClean="0"/>
              <a:t>技术导致的问题</a:t>
            </a:r>
            <a:endParaRPr kumimoji="1" lang="zh-CN" altLang="en-US" sz="4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928" y="0"/>
            <a:ext cx="2028169" cy="36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568" y="0"/>
            <a:ext cx="2028169" cy="360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937" y="0"/>
            <a:ext cx="2028169" cy="360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1337" y="0"/>
            <a:ext cx="2028169" cy="360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95" y="2944120"/>
            <a:ext cx="2028169" cy="360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477" y="2944120"/>
            <a:ext cx="2028169" cy="3600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65" y="2966874"/>
            <a:ext cx="2028169" cy="3600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150" y="2975888"/>
            <a:ext cx="2028169" cy="3600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258" y="2975888"/>
            <a:ext cx="2028169" cy="3600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265" y="2993916"/>
            <a:ext cx="2028169" cy="3600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22" y="2984902"/>
            <a:ext cx="2028169" cy="3600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451" y="2984902"/>
            <a:ext cx="2028169" cy="3600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277" y="2984902"/>
            <a:ext cx="2028169" cy="3600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785" y="2984902"/>
            <a:ext cx="202816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45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1481</TotalTime>
  <Words>1496</Words>
  <Application>Microsoft Macintosh PowerPoint</Application>
  <PresentationFormat>宽屏</PresentationFormat>
  <Paragraphs>61</Paragraphs>
  <Slides>17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ArialMT</vt:lpstr>
      <vt:lpstr>DengXian</vt:lpstr>
      <vt:lpstr>DengXian Light</vt:lpstr>
      <vt:lpstr>Menlo-Regular</vt:lpstr>
      <vt:lpstr>PingFangSC-Regular</vt:lpstr>
      <vt:lpstr>Verdana</vt:lpstr>
      <vt:lpstr>Yu Gothic</vt:lpstr>
      <vt:lpstr>Arial</vt:lpstr>
      <vt:lpstr>Office 主题</vt:lpstr>
      <vt:lpstr>我的准备</vt:lpstr>
      <vt:lpstr>PowerPoint 演示文稿</vt:lpstr>
      <vt:lpstr>小米</vt:lpstr>
      <vt:lpstr>微商面膜</vt:lpstr>
      <vt:lpstr>雕爷</vt:lpstr>
      <vt:lpstr>优衣库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Swot分析:</vt:lpstr>
      <vt:lpstr>PowerPoint 演示文稿</vt:lpstr>
      <vt:lpstr>PowerPoint 演示文稿</vt:lpstr>
      <vt:lpstr>教育行业app未来的思考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一个app产品 </dc:title>
  <dc:creator>孙绍波</dc:creator>
  <cp:lastModifiedBy>孙绍波</cp:lastModifiedBy>
  <cp:revision>33</cp:revision>
  <dcterms:created xsi:type="dcterms:W3CDTF">2017-04-27T09:33:44Z</dcterms:created>
  <dcterms:modified xsi:type="dcterms:W3CDTF">2017-05-05T08:34:37Z</dcterms:modified>
</cp:coreProperties>
</file>